
<file path=[Content_Types].xml><?xml version="1.0" encoding="utf-8"?>
<Types xmlns="http://schemas.openxmlformats.org/package/2006/content-types"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Pinyon Script"/>
      <p:regular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11" Type="http://schemas.openxmlformats.org/officeDocument/2006/relationships/slide" Target="slides/slide6.xml"/><Relationship Id="rId22" Type="http://schemas.openxmlformats.org/officeDocument/2006/relationships/slide" Target="slides/slide17.xml"/><Relationship Id="rId10" Type="http://schemas.openxmlformats.org/officeDocument/2006/relationships/slide" Target="slides/slide5.xml"/><Relationship Id="rId21" Type="http://schemas.openxmlformats.org/officeDocument/2006/relationships/slide" Target="slides/slide16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23" Type="http://schemas.openxmlformats.org/officeDocument/2006/relationships/font" Target="fonts/PinyonScript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ead9198f4d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ead9198f4d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ead9198f4d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ead9198f4d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ead9198f4d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ead9198f4d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ead9198f4d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ead9198f4d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ead9198f4d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ead9198f4d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ead9198f4d_0_2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ead9198f4d_0_2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ead9198f4d_0_2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ead9198f4d_0_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ead9198f4d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ead9198f4d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ead9198f4d_0_2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ead9198f4d_0_2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ead9198f4d_0_1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ead9198f4d_0_1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424b0aab3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424b0aab3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ead9198f4d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ead9198f4d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ead9198f4d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ead9198f4d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ead9198f4d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ead9198f4d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4337e98dac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4337e98dac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14337e98dac_1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14337e98dac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ead9198f4d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Google Shape;192;gead9198f4d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7" name="Google Shape;57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8" name="Google Shape;58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4" name="Google Shape;64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5" name="Google Shape;65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" name="Google Shape;68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69" name="Google Shape;69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0" name="Google Shape;70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" name="Google Shape;7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76" name="Google Shape;76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77" name="Google Shape;77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80" name="Google Shape;80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4" name="Google Shape;84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5" name="Google Shape;85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86" name="Google Shape;86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9" name="Google Shape;89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2" name="Google Shape;92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3" name="Google Shape;93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hyperlink" Target="http://firstglance.jmol.org" TargetMode="Externa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373475" y="4703625"/>
            <a:ext cx="2975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666666"/>
                </a:solidFill>
              </a:rPr>
              <a:t>2019 - </a:t>
            </a:r>
            <a:r>
              <a:rPr lang="en" u="sng">
                <a:solidFill>
                  <a:schemeClr val="hlink"/>
                </a:solidFill>
                <a:hlinkClick r:id="rId1"/>
              </a:rPr>
              <a:t>FirstGlance.Jmol.Org</a:t>
            </a:r>
            <a:endParaRPr>
              <a:solidFill>
                <a:srgbClr val="666666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firstglance.jmol.org" TargetMode="External"/><Relationship Id="rId4" Type="http://schemas.openxmlformats.org/officeDocument/2006/relationships/hyperlink" Target="http://firstglance.jmol.org" TargetMode="External"/><Relationship Id="rId5" Type="http://schemas.openxmlformats.org/officeDocument/2006/relationships/hyperlink" Target="http://martz.molviz.org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firstglance.jmol.org" TargetMode="External"/><Relationship Id="rId4" Type="http://schemas.openxmlformats.org/officeDocument/2006/relationships/image" Target="../media/image20.gif"/><Relationship Id="rId5" Type="http://schemas.openxmlformats.org/officeDocument/2006/relationships/image" Target="../media/image22.gif"/><Relationship Id="rId6" Type="http://schemas.openxmlformats.org/officeDocument/2006/relationships/hyperlink" Target="http://www.cell.com/biophysj/abstract/S0006-3495(94)80618-6" TargetMode="External"/><Relationship Id="rId7" Type="http://schemas.openxmlformats.org/officeDocument/2006/relationships/hyperlink" Target="https://proteopedia.org/w/Gramicidin_Channel_in_Lipid_Bilayer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://firstglance.jmol.org" TargetMode="External"/><Relationship Id="rId4" Type="http://schemas.openxmlformats.org/officeDocument/2006/relationships/hyperlink" Target="https://pubmed.ncbi.nlm.nih.gov/33953398/" TargetMode="External"/><Relationship Id="rId9" Type="http://schemas.openxmlformats.org/officeDocument/2006/relationships/hyperlink" Target="https://proteopedia.org/wiki/index.php/Protein_crosslinks" TargetMode="External"/><Relationship Id="rId5" Type="http://schemas.openxmlformats.org/officeDocument/2006/relationships/hyperlink" Target="http://firstglance.jmol.org/fg.htm?mol=6zx4" TargetMode="External"/><Relationship Id="rId6" Type="http://schemas.openxmlformats.org/officeDocument/2006/relationships/image" Target="../media/image23.gif"/><Relationship Id="rId7" Type="http://schemas.openxmlformats.org/officeDocument/2006/relationships/hyperlink" Target="https://proteopedia.org/wiki/index.php/Electron_density_maps" TargetMode="External"/><Relationship Id="rId8" Type="http://schemas.openxmlformats.org/officeDocument/2006/relationships/hyperlink" Target="https://proteopedia.org/wiki/index.php/Electron_cryomicroscopy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firstglance.jmol.org" TargetMode="External"/><Relationship Id="rId4" Type="http://schemas.openxmlformats.org/officeDocument/2006/relationships/image" Target="../media/image17.gif"/><Relationship Id="rId9" Type="http://schemas.openxmlformats.org/officeDocument/2006/relationships/hyperlink" Target="http://firstglance.jmol.org/fg.htm?mol=6vb2" TargetMode="External"/><Relationship Id="rId5" Type="http://schemas.openxmlformats.org/officeDocument/2006/relationships/image" Target="../media/image14.gif"/><Relationship Id="rId6" Type="http://schemas.openxmlformats.org/officeDocument/2006/relationships/image" Target="../media/image15.gif"/><Relationship Id="rId7" Type="http://schemas.openxmlformats.org/officeDocument/2006/relationships/hyperlink" Target="http://firstglance.jmol.org/fg.htm?mol=3u7z" TargetMode="External"/><Relationship Id="rId8" Type="http://schemas.openxmlformats.org/officeDocument/2006/relationships/hyperlink" Target="https://proteopedia.org/w/Electron_density_maps" TargetMode="Externa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firstglance.jmol.org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firstglance.jmol.org" TargetMode="External"/><Relationship Id="rId4" Type="http://schemas.openxmlformats.org/officeDocument/2006/relationships/hyperlink" Target="http://proteopedia.org/wiki/index.php/Practical_Guide_to_Homology_Modeling" TargetMode="External"/><Relationship Id="rId5" Type="http://schemas.openxmlformats.org/officeDocument/2006/relationships/hyperlink" Target="http://firstglance.jmol.org" TargetMode="External"/><Relationship Id="rId6" Type="http://schemas.openxmlformats.org/officeDocument/2006/relationships/hyperlink" Target="http://proteopedia.org/wiki/index.php/PDB_identification_code" TargetMode="External"/><Relationship Id="rId7" Type="http://schemas.openxmlformats.org/officeDocument/2006/relationships/hyperlink" Target="http://proteopedia.org/wiki/index.php/Atomic_coordinate_file" TargetMode="External"/><Relationship Id="rId8" Type="http://schemas.openxmlformats.org/officeDocument/2006/relationships/image" Target="../media/image19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hyperlink" Target="http://proteopedia.org" TargetMode="External"/><Relationship Id="rId10" Type="http://schemas.openxmlformats.org/officeDocument/2006/relationships/hyperlink" Target="http://opm.phar.umich.edu/" TargetMode="External"/><Relationship Id="rId12" Type="http://schemas.openxmlformats.org/officeDocument/2006/relationships/hyperlink" Target="http://proteopedia.org/wiki/index.php/Practical_Guide_to_Homology_Modeling" TargetMode="External"/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firstglance.jmol.org" TargetMode="External"/><Relationship Id="rId4" Type="http://schemas.openxmlformats.org/officeDocument/2006/relationships/hyperlink" Target="http://proteopedia.org/wiki/index.php/Atomic_coordinate_file" TargetMode="External"/><Relationship Id="rId9" Type="http://schemas.openxmlformats.org/officeDocument/2006/relationships/image" Target="../media/image18.png"/><Relationship Id="rId5" Type="http://schemas.openxmlformats.org/officeDocument/2006/relationships/hyperlink" Target="http://firstglance.jmol.org" TargetMode="External"/><Relationship Id="rId6" Type="http://schemas.openxmlformats.org/officeDocument/2006/relationships/hyperlink" Target="https://proteopedia.org/wiki/index.php/How_to_predict_structures_with_AlphaFold" TargetMode="External"/><Relationship Id="rId7" Type="http://schemas.openxmlformats.org/officeDocument/2006/relationships/hyperlink" Target="http://consurf.tau.ac.il" TargetMode="External"/><Relationship Id="rId8" Type="http://schemas.openxmlformats.org/officeDocument/2006/relationships/hyperlink" Target="http://proteopedia.org/wiki/index.php/Introduction_to_Evolutionary_Conservation" TargetMode="Externa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firstglance.jmol.org" TargetMode="External"/><Relationship Id="rId4" Type="http://schemas.openxmlformats.org/officeDocument/2006/relationships/hyperlink" Target="http://proteopedia.org" TargetMode="External"/><Relationship Id="rId5" Type="http://schemas.openxmlformats.org/officeDocument/2006/relationships/hyperlink" Target="http://proteopedia.org/wiki/index.php/Help:Making_animations_for_Powerpoint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://firstglance.jmol.or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2.xml"/><Relationship Id="rId3" Type="http://schemas.openxmlformats.org/officeDocument/2006/relationships/hyperlink" Target="http://firstglance.jmol.org" TargetMode="External"/><Relationship Id="rId4" Type="http://schemas.openxmlformats.org/officeDocument/2006/relationships/hyperlink" Target="http://proteopedia.org/wiki/index.php/Biological_Unit" TargetMode="External"/><Relationship Id="rId9" Type="http://schemas.openxmlformats.org/officeDocument/2006/relationships/image" Target="../media/image25.gif"/><Relationship Id="rId5" Type="http://schemas.openxmlformats.org/officeDocument/2006/relationships/hyperlink" Target="http://firstglance.jmol.org/fg.htm?mol=1k28" TargetMode="External"/><Relationship Id="rId6" Type="http://schemas.openxmlformats.org/officeDocument/2006/relationships/hyperlink" Target="https://proteopedia.org/wiki/index.php/Biological_Unit" TargetMode="External"/><Relationship Id="rId7" Type="http://schemas.openxmlformats.org/officeDocument/2006/relationships/hyperlink" Target="https://proteopedia.org/wiki/index.php/Asymmetric_unit" TargetMode="External"/><Relationship Id="rId8" Type="http://schemas.openxmlformats.org/officeDocument/2006/relationships/image" Target="../media/image26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firstglance.jmol.org" TargetMode="External"/><Relationship Id="rId4" Type="http://schemas.openxmlformats.org/officeDocument/2006/relationships/hyperlink" Target="https://www.deepmind.com/research/highlighted-research/alphafold" TargetMode="External"/><Relationship Id="rId9" Type="http://schemas.openxmlformats.org/officeDocument/2006/relationships/image" Target="../media/image3.png"/><Relationship Id="rId5" Type="http://schemas.openxmlformats.org/officeDocument/2006/relationships/image" Target="../media/image8.gif"/><Relationship Id="rId6" Type="http://schemas.openxmlformats.org/officeDocument/2006/relationships/hyperlink" Target="https://www.deepmind.com/research/highlighted-research/alphafold" TargetMode="External"/><Relationship Id="rId7" Type="http://schemas.openxmlformats.org/officeDocument/2006/relationships/hyperlink" Target="https://proteopedia.org/wiki/index.php/Theoretical_models#2020:_CASP_14" TargetMode="External"/><Relationship Id="rId8" Type="http://schemas.openxmlformats.org/officeDocument/2006/relationships/hyperlink" Target="https://proteopedia.org/wiki/index.php/How_to_predict_structures_with_AlphaFold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firstglance.jmol.org" TargetMode="External"/><Relationship Id="rId4" Type="http://schemas.openxmlformats.org/officeDocument/2006/relationships/hyperlink" Target="http://firstglance.jmol.org/fg.htm?mol=4enl" TargetMode="External"/><Relationship Id="rId5" Type="http://schemas.openxmlformats.org/officeDocument/2006/relationships/hyperlink" Target="http://proteopedia.org/wiki/index.php/Introduction_to_Evolutionary_Conservation" TargetMode="External"/><Relationship Id="rId6" Type="http://schemas.openxmlformats.org/officeDocument/2006/relationships/hyperlink" Target="http://consurf.tau.ac.il" TargetMode="External"/><Relationship Id="rId7" Type="http://schemas.openxmlformats.org/officeDocument/2006/relationships/image" Target="../media/image5.png"/><Relationship Id="rId8" Type="http://schemas.openxmlformats.org/officeDocument/2006/relationships/image" Target="../media/image24.gif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firstglance.jmol.org" TargetMode="External"/><Relationship Id="rId4" Type="http://schemas.openxmlformats.org/officeDocument/2006/relationships/image" Target="../media/image11.gif"/><Relationship Id="rId5" Type="http://schemas.openxmlformats.org/officeDocument/2006/relationships/hyperlink" Target="http://firstglance.jmol.org/fg.htm?mol=1uw6" TargetMode="External"/><Relationship Id="rId6" Type="http://schemas.openxmlformats.org/officeDocument/2006/relationships/hyperlink" Target="http://proteopedia.org/wiki/index.php/Cation-pi_interaction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firstglance.jmol.org" TargetMode="External"/><Relationship Id="rId4" Type="http://schemas.openxmlformats.org/officeDocument/2006/relationships/image" Target="../media/image10.gif"/><Relationship Id="rId5" Type="http://schemas.openxmlformats.org/officeDocument/2006/relationships/hyperlink" Target="https://proteopedia.org/wiki/index.php/Biological_Unit" TargetMode="External"/><Relationship Id="rId6" Type="http://schemas.openxmlformats.org/officeDocument/2006/relationships/hyperlink" Target="https://proteopedia.org/wiki/index.php/Asymmetric_unit" TargetMode="Externa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firstglance.jmol.org" TargetMode="External"/><Relationship Id="rId4" Type="http://schemas.openxmlformats.org/officeDocument/2006/relationships/image" Target="../media/image13.gif"/><Relationship Id="rId5" Type="http://schemas.openxmlformats.org/officeDocument/2006/relationships/image" Target="../media/image21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firstglance.jmol.org" TargetMode="External"/><Relationship Id="rId4" Type="http://schemas.openxmlformats.org/officeDocument/2006/relationships/image" Target="../media/image1.png"/><Relationship Id="rId9" Type="http://schemas.openxmlformats.org/officeDocument/2006/relationships/hyperlink" Target="https://proteopedia.org/w/FirstGlance/Virus_Capsids_and_Other_Large_Assemblies" TargetMode="External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7" Type="http://schemas.openxmlformats.org/officeDocument/2006/relationships/image" Target="../media/image2.png"/><Relationship Id="rId8" Type="http://schemas.openxmlformats.org/officeDocument/2006/relationships/image" Target="../media/image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firstglance.jmol.org" TargetMode="External"/><Relationship Id="rId4" Type="http://schemas.openxmlformats.org/officeDocument/2006/relationships/image" Target="../media/image12.gif"/><Relationship Id="rId5" Type="http://schemas.openxmlformats.org/officeDocument/2006/relationships/image" Target="../media/image16.gif"/><Relationship Id="rId6" Type="http://schemas.openxmlformats.org/officeDocument/2006/relationships/image" Target="../media/image6.png"/><Relationship Id="rId7" Type="http://schemas.openxmlformats.org/officeDocument/2006/relationships/hyperlink" Target="http://opm.phar.umich.edu/protein.php?search=1r3j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/>
          <p:nvPr/>
        </p:nvSpPr>
        <p:spPr>
          <a:xfrm>
            <a:off x="235175" y="4647525"/>
            <a:ext cx="23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 </a:t>
            </a:r>
            <a:r>
              <a:rPr lang="en" u="sng">
                <a:solidFill>
                  <a:schemeClr val="hlink"/>
                </a:solidFill>
                <a:hlinkClick r:id="rId3"/>
              </a:rPr>
              <a:t>FirstGlance.Jmol.Org</a:t>
            </a:r>
            <a:endParaRPr/>
          </a:p>
        </p:txBody>
      </p:sp>
      <p:sp>
        <p:nvSpPr>
          <p:cNvPr id="101" name="Google Shape;101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sp>
        <p:nvSpPr>
          <p:cNvPr id="102" name="Google Shape;102;p25"/>
          <p:cNvSpPr txBox="1"/>
          <p:nvPr>
            <p:ph idx="4294967295" type="ctrTitle"/>
          </p:nvPr>
        </p:nvSpPr>
        <p:spPr>
          <a:xfrm>
            <a:off x="311700" y="1010075"/>
            <a:ext cx="8520600" cy="13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Examples of animations made with </a:t>
            </a:r>
            <a:r>
              <a:rPr i="1" lang="en" sz="3600" u="sng">
                <a:solidFill>
                  <a:schemeClr val="hlink"/>
                </a:solidFill>
                <a:hlinkClick r:id="rId4"/>
              </a:rPr>
              <a:t>FirstGlance in Jmol</a:t>
            </a:r>
            <a:endParaRPr i="1" sz="3600"/>
          </a:p>
        </p:txBody>
      </p:sp>
      <p:sp>
        <p:nvSpPr>
          <p:cNvPr id="103" name="Google Shape;103;p25"/>
          <p:cNvSpPr txBox="1"/>
          <p:nvPr/>
        </p:nvSpPr>
        <p:spPr>
          <a:xfrm>
            <a:off x="1509750" y="2732575"/>
            <a:ext cx="6124500" cy="132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The following animations were made </a:t>
            </a:r>
            <a:r>
              <a:rPr lang="en" sz="2400" u="sng"/>
              <a:t>easily</a:t>
            </a:r>
            <a:r>
              <a:rPr lang="en" sz="2400"/>
              <a:t> from the </a:t>
            </a:r>
            <a:r>
              <a:rPr i="1" lang="en" sz="2400"/>
              <a:t>Save Animation</a:t>
            </a:r>
            <a:r>
              <a:rPr lang="en" sz="2400"/>
              <a:t> dialog, as illustrated at the end of this presentation.</a:t>
            </a:r>
            <a:endParaRPr sz="2400"/>
          </a:p>
        </p:txBody>
      </p:sp>
      <p:sp>
        <p:nvSpPr>
          <p:cNvPr id="104" name="Google Shape;104;p25"/>
          <p:cNvSpPr txBox="1"/>
          <p:nvPr/>
        </p:nvSpPr>
        <p:spPr>
          <a:xfrm>
            <a:off x="2384825" y="4640428"/>
            <a:ext cx="1227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</a:t>
            </a:r>
            <a:r>
              <a:rPr lang="en" u="sng">
                <a:solidFill>
                  <a:schemeClr val="hlink"/>
                </a:solidFill>
                <a:hlinkClick r:id="rId5"/>
              </a:rPr>
              <a:t>Eric Martz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4"/>
          <p:cNvSpPr txBox="1"/>
          <p:nvPr/>
        </p:nvSpPr>
        <p:spPr>
          <a:xfrm>
            <a:off x="235175" y="4647525"/>
            <a:ext cx="23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 </a:t>
            </a:r>
            <a:r>
              <a:rPr lang="en" u="sng">
                <a:solidFill>
                  <a:schemeClr val="hlink"/>
                </a:solidFill>
                <a:hlinkClick r:id="rId3"/>
              </a:rPr>
              <a:t>FirstGlance.Jmol.Org</a:t>
            </a:r>
            <a:endParaRPr/>
          </a:p>
        </p:txBody>
      </p:sp>
      <p:sp>
        <p:nvSpPr>
          <p:cNvPr id="208" name="Google Shape;208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sp>
        <p:nvSpPr>
          <p:cNvPr id="209" name="Google Shape;209;p34"/>
          <p:cNvSpPr txBox="1"/>
          <p:nvPr>
            <p:ph idx="4294967295" type="body"/>
          </p:nvPr>
        </p:nvSpPr>
        <p:spPr>
          <a:xfrm>
            <a:off x="898950" y="114500"/>
            <a:ext cx="7573500" cy="53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/>
              <a:t>Gramicidin channel in lipid bilayer (theoretical model*).</a:t>
            </a:r>
            <a:endParaRPr sz="2400"/>
          </a:p>
        </p:txBody>
      </p:sp>
      <p:pic>
        <p:nvPicPr>
          <p:cNvPr id="210" name="Google Shape;21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013" y="764938"/>
            <a:ext cx="3762375" cy="2714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4863" y="764938"/>
            <a:ext cx="3762375" cy="2714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34"/>
          <p:cNvSpPr txBox="1"/>
          <p:nvPr/>
        </p:nvSpPr>
        <p:spPr>
          <a:xfrm>
            <a:off x="690300" y="3590925"/>
            <a:ext cx="3605100" cy="8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999999"/>
                </a:solidFill>
              </a:rPr>
              <a:t>Lipid bilayer</a:t>
            </a:r>
            <a:r>
              <a:rPr lang="en" sz="1800"/>
              <a:t> with </a:t>
            </a:r>
            <a:r>
              <a:rPr b="1" lang="en" sz="1800">
                <a:solidFill>
                  <a:srgbClr val="666666"/>
                </a:solidFill>
              </a:rPr>
              <a:t>gramicidin peptides</a:t>
            </a:r>
            <a:r>
              <a:rPr lang="en" sz="1800"/>
              <a:t> surrounded by </a:t>
            </a:r>
            <a:r>
              <a:rPr b="1" lang="en" sz="1800">
                <a:solidFill>
                  <a:srgbClr val="FF0000"/>
                </a:solidFill>
              </a:rPr>
              <a:t>water</a:t>
            </a:r>
            <a:r>
              <a:rPr lang="en" sz="1800"/>
              <a:t>.</a:t>
            </a:r>
            <a:endParaRPr sz="1800"/>
          </a:p>
        </p:txBody>
      </p:sp>
      <p:sp>
        <p:nvSpPr>
          <p:cNvPr id="213" name="Google Shape;213;p34"/>
          <p:cNvSpPr txBox="1"/>
          <p:nvPr/>
        </p:nvSpPr>
        <p:spPr>
          <a:xfrm>
            <a:off x="4782200" y="3590925"/>
            <a:ext cx="3605100" cy="8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0000"/>
                </a:solidFill>
              </a:rPr>
              <a:t>Water </a:t>
            </a:r>
            <a:r>
              <a:rPr lang="en" sz="1800"/>
              <a:t>occupying channel in</a:t>
            </a:r>
            <a:r>
              <a:rPr b="1" lang="en" sz="1800">
                <a:solidFill>
                  <a:srgbClr val="FF0000"/>
                </a:solidFill>
              </a:rPr>
              <a:t> </a:t>
            </a:r>
            <a:r>
              <a:rPr b="1" lang="en" sz="1800">
                <a:solidFill>
                  <a:srgbClr val="F6B26B"/>
                </a:solidFill>
              </a:rPr>
              <a:t>gramicidin</a:t>
            </a:r>
            <a:r>
              <a:rPr b="1" lang="en" sz="1800">
                <a:solidFill>
                  <a:srgbClr val="666666"/>
                </a:solidFill>
              </a:rPr>
              <a:t> </a:t>
            </a:r>
            <a:r>
              <a:rPr b="1" lang="en" sz="1800">
                <a:solidFill>
                  <a:srgbClr val="E16D57"/>
                </a:solidFill>
              </a:rPr>
              <a:t>peptides</a:t>
            </a:r>
            <a:r>
              <a:rPr b="1" lang="en" sz="1800">
                <a:solidFill>
                  <a:srgbClr val="666666"/>
                </a:solidFill>
              </a:rPr>
              <a:t> </a:t>
            </a:r>
            <a:r>
              <a:rPr lang="en" sz="1800"/>
              <a:t>embedded in</a:t>
            </a:r>
            <a:r>
              <a:rPr b="1" lang="en" sz="1800">
                <a:solidFill>
                  <a:srgbClr val="666666"/>
                </a:solidFill>
              </a:rPr>
              <a:t> </a:t>
            </a:r>
            <a:r>
              <a:rPr b="1" lang="en" sz="1800">
                <a:solidFill>
                  <a:srgbClr val="999999"/>
                </a:solidFill>
              </a:rPr>
              <a:t>lipid bilayer</a:t>
            </a:r>
            <a:r>
              <a:rPr lang="en" sz="1800"/>
              <a:t>.</a:t>
            </a:r>
            <a:endParaRPr sz="1800"/>
          </a:p>
        </p:txBody>
      </p:sp>
      <p:sp>
        <p:nvSpPr>
          <p:cNvPr id="214" name="Google Shape;214;p34"/>
          <p:cNvSpPr txBox="1"/>
          <p:nvPr/>
        </p:nvSpPr>
        <p:spPr>
          <a:xfrm>
            <a:off x="764725" y="4312525"/>
            <a:ext cx="3605100" cy="3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hlinkClick r:id="rId6"/>
              </a:rPr>
              <a:t>*Crouzy et al., Biophys. J. 67:1370, 1994.</a:t>
            </a:r>
            <a:endParaRPr sz="1200"/>
          </a:p>
        </p:txBody>
      </p:sp>
      <p:sp>
        <p:nvSpPr>
          <p:cNvPr id="215" name="Google Shape;215;p34"/>
          <p:cNvSpPr txBox="1"/>
          <p:nvPr/>
        </p:nvSpPr>
        <p:spPr>
          <a:xfrm>
            <a:off x="2418226" y="4640143"/>
            <a:ext cx="5676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capturing customized scene from </a:t>
            </a:r>
            <a:r>
              <a:rPr lang="en" u="sng">
                <a:solidFill>
                  <a:schemeClr val="hlink"/>
                </a:solidFill>
                <a:hlinkClick r:id="rId7"/>
              </a:rPr>
              <a:t>Proteopedia.Org</a:t>
            </a:r>
            <a:r>
              <a:rPr lang="en"/>
              <a:t> (Method: Note A.)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5"/>
          <p:cNvSpPr txBox="1"/>
          <p:nvPr/>
        </p:nvSpPr>
        <p:spPr>
          <a:xfrm>
            <a:off x="235175" y="4647525"/>
            <a:ext cx="23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 </a:t>
            </a:r>
            <a:r>
              <a:rPr lang="en" u="sng">
                <a:solidFill>
                  <a:schemeClr val="hlink"/>
                </a:solidFill>
                <a:hlinkClick r:id="rId3"/>
              </a:rPr>
              <a:t>FirstGlance.Jmol.Org</a:t>
            </a:r>
            <a:endParaRPr/>
          </a:p>
        </p:txBody>
      </p:sp>
      <p:sp>
        <p:nvSpPr>
          <p:cNvPr id="221" name="Google Shape;221;p35"/>
          <p:cNvSpPr txBox="1"/>
          <p:nvPr>
            <p:ph idx="4294967295" type="title"/>
          </p:nvPr>
        </p:nvSpPr>
        <p:spPr>
          <a:xfrm>
            <a:off x="311700" y="1993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Lysine-Cysteine “NOS” Protein Crosslinks, I.</a:t>
            </a:r>
            <a:endParaRPr/>
          </a:p>
        </p:txBody>
      </p:sp>
      <p:sp>
        <p:nvSpPr>
          <p:cNvPr id="222" name="Google Shape;222;p35"/>
          <p:cNvSpPr txBox="1"/>
          <p:nvPr>
            <p:ph idx="4294967295" type="body"/>
          </p:nvPr>
        </p:nvSpPr>
        <p:spPr>
          <a:xfrm>
            <a:off x="5159675" y="894050"/>
            <a:ext cx="3747300" cy="305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Lys-Cys</a:t>
            </a:r>
            <a:r>
              <a:rPr b="1" lang="en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b="1" lang="en">
                <a:solidFill>
                  <a:schemeClr val="dk1"/>
                </a:solidFill>
                <a:highlight>
                  <a:srgbClr val="CCCCCC"/>
                </a:highlight>
              </a:rPr>
              <a:t> </a:t>
            </a:r>
            <a:r>
              <a:rPr b="1" lang="en">
                <a:solidFill>
                  <a:srgbClr val="0000FF"/>
                </a:solidFill>
                <a:highlight>
                  <a:srgbClr val="CCCCCC"/>
                </a:highlight>
              </a:rPr>
              <a:t>N</a:t>
            </a:r>
            <a:r>
              <a:rPr b="1" lang="en">
                <a:solidFill>
                  <a:srgbClr val="FF0000"/>
                </a:solidFill>
                <a:highlight>
                  <a:srgbClr val="CCCCCC"/>
                </a:highlight>
              </a:rPr>
              <a:t>O</a:t>
            </a:r>
            <a:r>
              <a:rPr b="1" lang="en">
                <a:solidFill>
                  <a:srgbClr val="FFFF00"/>
                </a:solidFill>
                <a:highlight>
                  <a:srgbClr val="CCCCCC"/>
                </a:highlight>
              </a:rPr>
              <a:t>S </a:t>
            </a:r>
            <a:r>
              <a:rPr b="1" lang="en">
                <a:solidFill>
                  <a:schemeClr val="dk1"/>
                </a:solidFill>
                <a:highlight>
                  <a:schemeClr val="lt1"/>
                </a:highlight>
              </a:rPr>
              <a:t> </a:t>
            </a:r>
            <a:r>
              <a:rPr lang="en">
                <a:solidFill>
                  <a:schemeClr val="dk1"/>
                </a:solidFill>
              </a:rPr>
              <a:t>bonds were </a:t>
            </a:r>
            <a:r>
              <a:rPr lang="en" u="sng">
                <a:solidFill>
                  <a:schemeClr val="hlink"/>
                </a:solidFill>
                <a:hlinkClick r:id="rId4"/>
              </a:rPr>
              <a:t>first reported in 2021</a:t>
            </a:r>
            <a:r>
              <a:rPr lang="en">
                <a:solidFill>
                  <a:schemeClr val="dk1"/>
                </a:solidFill>
              </a:rPr>
              <a:t>. They form covalent crosslinks between the sidechains of lysine and cysteine.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Here is the </a:t>
            </a:r>
            <a:r>
              <a:rPr b="1" lang="en">
                <a:solidFill>
                  <a:srgbClr val="6AA84F"/>
                </a:solidFill>
              </a:rPr>
              <a:t>electron density map</a:t>
            </a:r>
            <a:r>
              <a:rPr lang="en">
                <a:solidFill>
                  <a:schemeClr val="dk1"/>
                </a:solidFill>
              </a:rPr>
              <a:t> of the Lys-Cys bond in </a:t>
            </a:r>
            <a:r>
              <a:rPr lang="en" u="sng">
                <a:solidFill>
                  <a:schemeClr val="hlink"/>
                </a:solidFill>
                <a:hlinkClick r:id="rId5"/>
              </a:rPr>
              <a:t>6zx4</a:t>
            </a:r>
            <a:r>
              <a:rPr lang="en">
                <a:solidFill>
                  <a:schemeClr val="dk1"/>
                </a:solidFill>
              </a:rPr>
              <a:t>, determined by X-ray diffraction with resolution 1.0 Å.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3" name="Google Shape;223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pic>
        <p:nvPicPr>
          <p:cNvPr id="224" name="Google Shape;224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924425"/>
            <a:ext cx="4854875" cy="2756226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5"/>
          <p:cNvSpPr txBox="1"/>
          <p:nvPr/>
        </p:nvSpPr>
        <p:spPr>
          <a:xfrm>
            <a:off x="267200" y="3846375"/>
            <a:ext cx="83322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FirstGlance version 3.5, released in August, 2021, makes it easy to see </a:t>
            </a:r>
            <a:r>
              <a:rPr lang="en" sz="1600" u="sng">
                <a:solidFill>
                  <a:schemeClr val="hlink"/>
                </a:solidFill>
                <a:hlinkClick r:id="rId7"/>
              </a:rPr>
              <a:t>density maps for X-ray models</a:t>
            </a:r>
            <a:r>
              <a:rPr lang="en" sz="1600"/>
              <a:t> as well as </a:t>
            </a:r>
            <a:r>
              <a:rPr lang="en" sz="1600" u="sng">
                <a:solidFill>
                  <a:schemeClr val="hlink"/>
                </a:solidFill>
                <a:hlinkClick r:id="rId8"/>
              </a:rPr>
              <a:t>Electron Microscopy models</a:t>
            </a:r>
            <a:r>
              <a:rPr lang="en" sz="1600"/>
              <a:t>. It also automatically detects NOS bonds as well as 6 other types of </a:t>
            </a:r>
            <a:r>
              <a:rPr lang="en" sz="1600" u="sng">
                <a:solidFill>
                  <a:schemeClr val="hlink"/>
                </a:solidFill>
                <a:hlinkClick r:id="rId9"/>
              </a:rPr>
              <a:t>covalent protein crosslinks</a:t>
            </a:r>
            <a:r>
              <a:rPr lang="en" sz="1600"/>
              <a:t>, such as isopeptide bonds.</a:t>
            </a:r>
            <a:endParaRPr sz="16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6"/>
          <p:cNvSpPr txBox="1"/>
          <p:nvPr/>
        </p:nvSpPr>
        <p:spPr>
          <a:xfrm>
            <a:off x="235175" y="4647525"/>
            <a:ext cx="23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 </a:t>
            </a:r>
            <a:r>
              <a:rPr lang="en" u="sng">
                <a:solidFill>
                  <a:schemeClr val="hlink"/>
                </a:solidFill>
                <a:hlinkClick r:id="rId3"/>
              </a:rPr>
              <a:t>FirstGlance.Jmol.Org</a:t>
            </a:r>
            <a:endParaRPr/>
          </a:p>
        </p:txBody>
      </p:sp>
      <p:sp>
        <p:nvSpPr>
          <p:cNvPr id="231" name="Google Shape;231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sp>
        <p:nvSpPr>
          <p:cNvPr id="232" name="Google Shape;232;p36"/>
          <p:cNvSpPr txBox="1"/>
          <p:nvPr>
            <p:ph idx="4294967295" type="title"/>
          </p:nvPr>
        </p:nvSpPr>
        <p:spPr>
          <a:xfrm>
            <a:off x="235175" y="762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Lysine-Cysteine “NOS” Protein Crosslinks, II.</a:t>
            </a:r>
            <a:endParaRPr/>
          </a:p>
        </p:txBody>
      </p:sp>
      <p:pic>
        <p:nvPicPr>
          <p:cNvPr id="233" name="Google Shape;23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350" y="801300"/>
            <a:ext cx="3020375" cy="178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0350" y="2723925"/>
            <a:ext cx="3020383" cy="178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96650" y="801300"/>
            <a:ext cx="3263616" cy="192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36"/>
          <p:cNvSpPr txBox="1"/>
          <p:nvPr/>
        </p:nvSpPr>
        <p:spPr>
          <a:xfrm>
            <a:off x="3304475" y="685163"/>
            <a:ext cx="23820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In protein structures determined before 2021, NOS crosslinks, when present, would usually have been overlooked. This appears to be the case for </a:t>
            </a:r>
            <a:r>
              <a:rPr lang="en" sz="1600" u="sng">
                <a:solidFill>
                  <a:schemeClr val="hlink"/>
                </a:solidFill>
                <a:hlinkClick r:id="rId7"/>
              </a:rPr>
              <a:t>3U7Z</a:t>
            </a:r>
            <a:r>
              <a:rPr lang="en" sz="1600"/>
              <a:t> (2011)</a:t>
            </a:r>
            <a:r>
              <a:rPr lang="en" sz="1600"/>
              <a:t>.</a:t>
            </a:r>
            <a:endParaRPr sz="1700"/>
          </a:p>
        </p:txBody>
      </p:sp>
      <p:sp>
        <p:nvSpPr>
          <p:cNvPr id="237" name="Google Shape;237;p36"/>
          <p:cNvSpPr txBox="1"/>
          <p:nvPr/>
        </p:nvSpPr>
        <p:spPr>
          <a:xfrm>
            <a:off x="3279600" y="3054300"/>
            <a:ext cx="2205900" cy="14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The </a:t>
            </a:r>
            <a:r>
              <a:rPr lang="en" sz="1600" u="sng">
                <a:solidFill>
                  <a:schemeClr val="hlink"/>
                </a:solidFill>
                <a:hlinkClick r:id="rId8"/>
              </a:rPr>
              <a:t>difference map</a:t>
            </a:r>
            <a:r>
              <a:rPr lang="en" sz="1600"/>
              <a:t> for 3U7Z (resolution 1.3 Å) shows </a:t>
            </a:r>
            <a:r>
              <a:rPr lang="en" sz="1600">
                <a:solidFill>
                  <a:srgbClr val="0000FF"/>
                </a:solidFill>
              </a:rPr>
              <a:t>density for a missing atom</a:t>
            </a:r>
            <a:r>
              <a:rPr lang="en" sz="1600"/>
              <a:t>, presumably oxygen.</a:t>
            </a:r>
            <a:endParaRPr sz="1600"/>
          </a:p>
        </p:txBody>
      </p:sp>
      <p:sp>
        <p:nvSpPr>
          <p:cNvPr id="238" name="Google Shape;238;p36"/>
          <p:cNvSpPr txBox="1"/>
          <p:nvPr/>
        </p:nvSpPr>
        <p:spPr>
          <a:xfrm>
            <a:off x="5661600" y="2846500"/>
            <a:ext cx="32637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In contrast, the density map for a similarly close Lys-Cys pair in </a:t>
            </a:r>
            <a:r>
              <a:rPr lang="en" sz="1600" u="sng">
                <a:solidFill>
                  <a:schemeClr val="hlink"/>
                </a:solidFill>
                <a:hlinkClick r:id="rId9"/>
              </a:rPr>
              <a:t>6VB2</a:t>
            </a:r>
            <a:r>
              <a:rPr lang="en" sz="1600"/>
              <a:t> (resolution 1.4 Å) rules out a missing oxygen atom.</a:t>
            </a:r>
            <a:endParaRPr sz="16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 txBox="1"/>
          <p:nvPr/>
        </p:nvSpPr>
        <p:spPr>
          <a:xfrm>
            <a:off x="235175" y="4647525"/>
            <a:ext cx="23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 </a:t>
            </a:r>
            <a:r>
              <a:rPr lang="en" u="sng">
                <a:solidFill>
                  <a:schemeClr val="hlink"/>
                </a:solidFill>
                <a:hlinkClick r:id="rId3"/>
              </a:rPr>
              <a:t>FirstGlance.Jmol.Org</a:t>
            </a:r>
            <a:endParaRPr/>
          </a:p>
        </p:txBody>
      </p:sp>
      <p:sp>
        <p:nvSpPr>
          <p:cNvPr id="244" name="Google Shape;24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sp>
        <p:nvSpPr>
          <p:cNvPr id="245" name="Google Shape;245;p37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End of demonstration examples.</a:t>
            </a:r>
            <a:endParaRPr sz="24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ctr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999999"/>
                </a:solidFill>
              </a:rPr>
              <a:t>Slides beyond this point provide technical information about the methods employed in the previous slides.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/>
          <p:nvPr/>
        </p:nvSpPr>
        <p:spPr>
          <a:xfrm>
            <a:off x="235175" y="4647525"/>
            <a:ext cx="23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 </a:t>
            </a:r>
            <a:r>
              <a:rPr lang="en" u="sng">
                <a:solidFill>
                  <a:schemeClr val="hlink"/>
                </a:solidFill>
                <a:hlinkClick r:id="rId3"/>
              </a:rPr>
              <a:t>FirstGlance.Jmol.Org</a:t>
            </a:r>
            <a:endParaRPr/>
          </a:p>
        </p:txBody>
      </p:sp>
      <p:sp>
        <p:nvSpPr>
          <p:cNvPr id="251" name="Google Shape;251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sp>
        <p:nvSpPr>
          <p:cNvPr id="252" name="Google Shape;252;p38"/>
          <p:cNvSpPr txBox="1"/>
          <p:nvPr>
            <p:ph idx="4294967295" type="title"/>
          </p:nvPr>
        </p:nvSpPr>
        <p:spPr>
          <a:xfrm>
            <a:off x="311700" y="185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22"/>
              <a:t>Methods for Generating Animations in FirstGlance. I.</a:t>
            </a:r>
            <a:endParaRPr sz="2822"/>
          </a:p>
        </p:txBody>
      </p:sp>
      <p:sp>
        <p:nvSpPr>
          <p:cNvPr id="253" name="Google Shape;253;p38"/>
          <p:cNvSpPr txBox="1"/>
          <p:nvPr/>
        </p:nvSpPr>
        <p:spPr>
          <a:xfrm>
            <a:off x="390650" y="833125"/>
            <a:ext cx="5199000" cy="38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Display the </a:t>
            </a:r>
            <a:r>
              <a:rPr lang="en" sz="1600" u="sng">
                <a:solidFill>
                  <a:schemeClr val="hlink"/>
                </a:solidFill>
                <a:hlinkClick r:id="rId4"/>
              </a:rPr>
              <a:t>molecular model of interest </a:t>
            </a:r>
            <a:r>
              <a:rPr lang="en" sz="1600"/>
              <a:t>in </a:t>
            </a:r>
            <a:r>
              <a:rPr lang="en" sz="1600" u="sng">
                <a:solidFill>
                  <a:schemeClr val="hlink"/>
                </a:solidFill>
                <a:hlinkClick r:id="rId5"/>
              </a:rPr>
              <a:t>FirstGlance in Jmol</a:t>
            </a:r>
            <a:r>
              <a:rPr lang="en" sz="1600"/>
              <a:t>:</a:t>
            </a:r>
            <a:endParaRPr sz="1600"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Enter a </a:t>
            </a:r>
            <a:r>
              <a:rPr lang="en" u="sng">
                <a:solidFill>
                  <a:schemeClr val="hlink"/>
                </a:solidFill>
                <a:hlinkClick r:id="rId6"/>
              </a:rPr>
              <a:t>PDB code</a:t>
            </a:r>
            <a:r>
              <a:rPr lang="en"/>
              <a:t> 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Upload a </a:t>
            </a:r>
            <a:r>
              <a:rPr lang="en" u="sng">
                <a:solidFill>
                  <a:schemeClr val="hlink"/>
                </a:solidFill>
                <a:hlinkClick r:id="rId7"/>
              </a:rPr>
              <a:t>PDB file</a:t>
            </a:r>
            <a:r>
              <a:rPr lang="en"/>
              <a:t> from your computer 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"/>
              <a:t>Specify the URL of a model online.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Render and color the model as desired using the many options in FirstGlance.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Click on </a:t>
            </a:r>
            <a:r>
              <a:rPr i="1" lang="en" sz="1600"/>
              <a:t>Save Image or Animation for Powerpoint.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Click </a:t>
            </a:r>
            <a:r>
              <a:rPr i="1" lang="en" sz="1600"/>
              <a:t>Save Animation</a:t>
            </a:r>
            <a:r>
              <a:rPr lang="en" sz="1600"/>
              <a:t>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Follow instructions in the lower left panel of FirstGlance.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AutoNum type="arabicPeriod"/>
            </a:pPr>
            <a:r>
              <a:rPr lang="en" sz="1600"/>
              <a:t>Drag the saved GIF file and drop it into a slide in your presentation software (Powerpoint, Google Slides, Libre Office).</a:t>
            </a:r>
            <a:endParaRPr sz="1600"/>
          </a:p>
        </p:txBody>
      </p:sp>
      <p:pic>
        <p:nvPicPr>
          <p:cNvPr id="254" name="Google Shape;254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873947" y="1919650"/>
            <a:ext cx="3222803" cy="1857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5" name="Google Shape;255;p38"/>
          <p:cNvSpPr/>
          <p:nvPr/>
        </p:nvSpPr>
        <p:spPr>
          <a:xfrm>
            <a:off x="3917675" y="1896725"/>
            <a:ext cx="1971250" cy="687450"/>
          </a:xfrm>
          <a:custGeom>
            <a:rect b="b" l="l" r="r" t="t"/>
            <a:pathLst>
              <a:path extrusionOk="0" h="27498" w="78850">
                <a:moveTo>
                  <a:pt x="0" y="27498"/>
                </a:moveTo>
                <a:cubicBezTo>
                  <a:pt x="9774" y="26946"/>
                  <a:pt x="45499" y="28768"/>
                  <a:pt x="58641" y="24185"/>
                </a:cubicBezTo>
                <a:cubicBezTo>
                  <a:pt x="71783" y="19602"/>
                  <a:pt x="75482" y="4031"/>
                  <a:pt x="78850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6" name="Google Shape;256;p38"/>
          <p:cNvSpPr/>
          <p:nvPr/>
        </p:nvSpPr>
        <p:spPr>
          <a:xfrm>
            <a:off x="2600750" y="3005020"/>
            <a:ext cx="3279900" cy="763550"/>
          </a:xfrm>
          <a:custGeom>
            <a:rect b="b" l="l" r="r" t="t"/>
            <a:pathLst>
              <a:path extrusionOk="0" h="30542" w="131196">
                <a:moveTo>
                  <a:pt x="0" y="394"/>
                </a:moveTo>
                <a:cubicBezTo>
                  <a:pt x="18553" y="836"/>
                  <a:pt x="89452" y="-1981"/>
                  <a:pt x="111318" y="3044"/>
                </a:cubicBezTo>
                <a:cubicBezTo>
                  <a:pt x="133184" y="8069"/>
                  <a:pt x="127883" y="25959"/>
                  <a:pt x="131196" y="30542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9"/>
          <p:cNvSpPr txBox="1"/>
          <p:nvPr/>
        </p:nvSpPr>
        <p:spPr>
          <a:xfrm>
            <a:off x="235175" y="4647525"/>
            <a:ext cx="23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 </a:t>
            </a:r>
            <a:r>
              <a:rPr lang="en" u="sng">
                <a:solidFill>
                  <a:schemeClr val="hlink"/>
                </a:solidFill>
                <a:hlinkClick r:id="rId3"/>
              </a:rPr>
              <a:t>FirstGlance.Jmol.Org</a:t>
            </a:r>
            <a:endParaRPr/>
          </a:p>
        </p:txBody>
      </p:sp>
      <p:sp>
        <p:nvSpPr>
          <p:cNvPr id="262" name="Google Shape;262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sp>
        <p:nvSpPr>
          <p:cNvPr id="263" name="Google Shape;263;p39"/>
          <p:cNvSpPr txBox="1"/>
          <p:nvPr>
            <p:ph idx="4294967295" type="title"/>
          </p:nvPr>
        </p:nvSpPr>
        <p:spPr>
          <a:xfrm>
            <a:off x="311700" y="168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22"/>
              <a:t>Methods for Generating Animations in FirstGlance. II.</a:t>
            </a:r>
            <a:endParaRPr sz="2822"/>
          </a:p>
        </p:txBody>
      </p:sp>
      <p:sp>
        <p:nvSpPr>
          <p:cNvPr id="264" name="Google Shape;264;p39"/>
          <p:cNvSpPr txBox="1"/>
          <p:nvPr/>
        </p:nvSpPr>
        <p:spPr>
          <a:xfrm>
            <a:off x="712700" y="845300"/>
            <a:ext cx="7857000" cy="10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Some of the animations shown here used models (</a:t>
            </a:r>
            <a:r>
              <a:rPr lang="en" sz="1800" u="sng">
                <a:solidFill>
                  <a:schemeClr val="hlink"/>
                </a:solidFill>
                <a:hlinkClick r:id="rId4"/>
              </a:rPr>
              <a:t>PDB files</a:t>
            </a:r>
            <a:r>
              <a:rPr lang="en" sz="1800"/>
              <a:t>) generated by resources outside of </a:t>
            </a:r>
            <a:r>
              <a:rPr lang="en" sz="1800" u="sng">
                <a:solidFill>
                  <a:schemeClr val="hlink"/>
                </a:solidFill>
                <a:hlinkClick r:id="rId5"/>
              </a:rPr>
              <a:t>FirstGlance</a:t>
            </a:r>
            <a:r>
              <a:rPr lang="en" sz="1800"/>
              <a:t>. These resources are all available from links in the </a:t>
            </a:r>
            <a:r>
              <a:rPr i="1" lang="en" sz="1800"/>
              <a:t>Resources</a:t>
            </a:r>
            <a:r>
              <a:rPr lang="en" sz="1800"/>
              <a:t> tab within FirstGlance, including:</a:t>
            </a:r>
            <a:endParaRPr sz="1800"/>
          </a:p>
        </p:txBody>
      </p:sp>
      <p:sp>
        <p:nvSpPr>
          <p:cNvPr id="265" name="Google Shape;265;p39"/>
          <p:cNvSpPr txBox="1"/>
          <p:nvPr/>
        </p:nvSpPr>
        <p:spPr>
          <a:xfrm>
            <a:off x="405300" y="2029321"/>
            <a:ext cx="43707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</a:pPr>
            <a:r>
              <a:rPr lang="en" sz="1600">
                <a:solidFill>
                  <a:schemeClr val="dk1"/>
                </a:solidFill>
              </a:rPr>
              <a:t>AlphaFold: </a:t>
            </a:r>
            <a:r>
              <a:rPr lang="en" sz="16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How to predict structures from sequences</a:t>
            </a:r>
            <a:r>
              <a:rPr lang="en" sz="1600">
                <a:solidFill>
                  <a:schemeClr val="dk1"/>
                </a:solidFill>
              </a:rPr>
              <a:t>.</a:t>
            </a:r>
            <a:endParaRPr sz="1600">
              <a:solidFill>
                <a:schemeClr val="dk1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u="sng">
                <a:solidFill>
                  <a:schemeClr val="hlink"/>
                </a:solidFill>
                <a:hlinkClick r:id="rId7"/>
              </a:rPr>
              <a:t>ConSurf server</a:t>
            </a:r>
            <a:r>
              <a:rPr lang="en" sz="1600">
                <a:solidFill>
                  <a:schemeClr val="dk1"/>
                </a:solidFill>
              </a:rPr>
              <a:t> to color by </a:t>
            </a:r>
            <a:r>
              <a:rPr lang="en" sz="1600" u="sng">
                <a:solidFill>
                  <a:schemeClr val="accent5"/>
                </a:solid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evolutionary conservation</a:t>
            </a:r>
            <a:r>
              <a:rPr lang="en" sz="1600">
                <a:solidFill>
                  <a:schemeClr val="dk1"/>
                </a:solidFill>
              </a:rPr>
              <a:t>.</a:t>
            </a:r>
            <a:endParaRPr sz="1600"/>
          </a:p>
        </p:txBody>
      </p:sp>
      <p:pic>
        <p:nvPicPr>
          <p:cNvPr id="266" name="Google Shape;266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97600" y="2074975"/>
            <a:ext cx="4171950" cy="6858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7" name="Google Shape;267;p39"/>
          <p:cNvSpPr txBox="1"/>
          <p:nvPr/>
        </p:nvSpPr>
        <p:spPr>
          <a:xfrm>
            <a:off x="414330" y="3024106"/>
            <a:ext cx="8312100" cy="147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u="sng">
                <a:solidFill>
                  <a:schemeClr val="hlink"/>
                </a:solidFill>
                <a:hlinkClick r:id="rId10"/>
              </a:rPr>
              <a:t>Orientations of Proteins in Membranes</a:t>
            </a:r>
            <a:r>
              <a:rPr lang="en" sz="1600"/>
              <a:t> server for seeing boundaries of lipid bilayers.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u="sng">
                <a:solidFill>
                  <a:schemeClr val="hlink"/>
                </a:solidFill>
                <a:hlinkClick r:id="rId11"/>
              </a:rPr>
              <a:t>Proteopedia.Org</a:t>
            </a:r>
            <a:r>
              <a:rPr lang="en" sz="1600"/>
              <a:t> for customized molecular scenes. </a:t>
            </a:r>
            <a:r>
              <a:rPr lang="en" sz="1600">
                <a:solidFill>
                  <a:srgbClr val="666666"/>
                </a:solidFill>
              </a:rPr>
              <a:t>See Note A, next slide.</a:t>
            </a:r>
            <a:endParaRPr sz="1600">
              <a:solidFill>
                <a:srgbClr val="666666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 u="sng"/>
              <a:t>As well as</a:t>
            </a:r>
            <a:endParaRPr i="1" sz="1600" u="sng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 u="sng">
                <a:solidFill>
                  <a:schemeClr val="hlink"/>
                </a:solidFill>
                <a:hlinkClick r:id="rId12"/>
              </a:rPr>
              <a:t>Practical Guide to Homology Modeling</a:t>
            </a:r>
            <a:r>
              <a:rPr lang="en" sz="1600"/>
              <a:t> (also explains how to find empirical models).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Predict intrinsically disordered regions of protein chains.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Evaluate model quality, including atomic clashes (MolProbity server).</a:t>
            </a:r>
            <a:endParaRPr sz="1600"/>
          </a:p>
        </p:txBody>
      </p:sp>
      <p:sp>
        <p:nvSpPr>
          <p:cNvPr id="268" name="Google Shape;268;p39"/>
          <p:cNvSpPr/>
          <p:nvPr/>
        </p:nvSpPr>
        <p:spPr>
          <a:xfrm>
            <a:off x="2145200" y="1755925"/>
            <a:ext cx="4762500" cy="447250"/>
          </a:xfrm>
          <a:custGeom>
            <a:rect b="b" l="l" r="r" t="t"/>
            <a:pathLst>
              <a:path extrusionOk="0" h="17890" w="190500">
                <a:moveTo>
                  <a:pt x="0" y="0"/>
                </a:moveTo>
                <a:cubicBezTo>
                  <a:pt x="26946" y="552"/>
                  <a:pt x="129926" y="331"/>
                  <a:pt x="161676" y="3313"/>
                </a:cubicBezTo>
                <a:cubicBezTo>
                  <a:pt x="193426" y="6295"/>
                  <a:pt x="185696" y="15461"/>
                  <a:pt x="190500" y="17890"/>
                </a:cubicBezTo>
              </a:path>
            </a:pathLst>
          </a:cu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0"/>
          <p:cNvSpPr txBox="1"/>
          <p:nvPr/>
        </p:nvSpPr>
        <p:spPr>
          <a:xfrm>
            <a:off x="235175" y="4647525"/>
            <a:ext cx="23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 </a:t>
            </a:r>
            <a:r>
              <a:rPr lang="en" u="sng">
                <a:solidFill>
                  <a:schemeClr val="hlink"/>
                </a:solidFill>
                <a:hlinkClick r:id="rId3"/>
              </a:rPr>
              <a:t>FirstGlance.Jmol.Org</a:t>
            </a:r>
            <a:endParaRPr/>
          </a:p>
        </p:txBody>
      </p:sp>
      <p:sp>
        <p:nvSpPr>
          <p:cNvPr id="274" name="Google Shape;274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sp>
        <p:nvSpPr>
          <p:cNvPr id="275" name="Google Shape;275;p40"/>
          <p:cNvSpPr txBox="1"/>
          <p:nvPr>
            <p:ph idx="4294967295" type="title"/>
          </p:nvPr>
        </p:nvSpPr>
        <p:spPr>
          <a:xfrm>
            <a:off x="311700" y="6788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22"/>
              <a:t>Methods for Generating Animations in FirstGlance. III.</a:t>
            </a:r>
            <a:endParaRPr sz="2822"/>
          </a:p>
        </p:txBody>
      </p:sp>
      <p:sp>
        <p:nvSpPr>
          <p:cNvPr id="276" name="Google Shape;276;p40"/>
          <p:cNvSpPr txBox="1"/>
          <p:nvPr/>
        </p:nvSpPr>
        <p:spPr>
          <a:xfrm>
            <a:off x="540950" y="1787475"/>
            <a:ext cx="7587900" cy="165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FirstGlance can be used to animate molecular scenes from </a:t>
            </a:r>
            <a:r>
              <a:rPr lang="en" sz="2200" u="sng">
                <a:solidFill>
                  <a:schemeClr val="hlink"/>
                </a:solidFill>
                <a:hlinkClick r:id="rId4"/>
              </a:rPr>
              <a:t>Proteopedia.Org</a:t>
            </a:r>
            <a:r>
              <a:rPr lang="en" sz="2200"/>
              <a:t>. Unlike FirstGlance, Proteopedia enables you to easily </a:t>
            </a:r>
            <a:r>
              <a:rPr i="1" lang="en" sz="2200"/>
              <a:t>customize the rendering and coloring</a:t>
            </a:r>
            <a:r>
              <a:rPr lang="en" sz="2200"/>
              <a:t>. </a:t>
            </a:r>
            <a:r>
              <a:rPr lang="en" sz="2200" u="sng">
                <a:solidFill>
                  <a:schemeClr val="hlink"/>
                </a:solidFill>
                <a:hlinkClick r:id="rId5"/>
              </a:rPr>
              <a:t>Instructions</a:t>
            </a:r>
            <a:r>
              <a:rPr lang="en" sz="2200"/>
              <a:t>.</a:t>
            </a:r>
            <a:endParaRPr sz="22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1"/>
          <p:cNvSpPr txBox="1"/>
          <p:nvPr/>
        </p:nvSpPr>
        <p:spPr>
          <a:xfrm>
            <a:off x="235175" y="4647525"/>
            <a:ext cx="23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 </a:t>
            </a:r>
            <a:r>
              <a:rPr lang="en" u="sng">
                <a:solidFill>
                  <a:schemeClr val="hlink"/>
                </a:solidFill>
                <a:hlinkClick r:id="rId3"/>
              </a:rPr>
              <a:t>FirstGlance.Jmol.Org</a:t>
            </a:r>
            <a:endParaRPr/>
          </a:p>
        </p:txBody>
      </p:sp>
      <p:sp>
        <p:nvSpPr>
          <p:cNvPr id="282" name="Google Shape;282;p4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sp>
        <p:nvSpPr>
          <p:cNvPr id="283" name="Google Shape;283;p41"/>
          <p:cNvSpPr txBox="1"/>
          <p:nvPr>
            <p:ph idx="4294967295" type="body"/>
          </p:nvPr>
        </p:nvSpPr>
        <p:spPr>
          <a:xfrm>
            <a:off x="1845450" y="1641825"/>
            <a:ext cx="5453100" cy="132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6000">
                <a:latin typeface="Pinyon Script"/>
                <a:ea typeface="Pinyon Script"/>
                <a:cs typeface="Pinyon Script"/>
                <a:sym typeface="Pinyon Script"/>
              </a:rPr>
              <a:t>The End</a:t>
            </a:r>
            <a:endParaRPr sz="6000">
              <a:latin typeface="Pinyon Script"/>
              <a:ea typeface="Pinyon Script"/>
              <a:cs typeface="Pinyon Script"/>
              <a:sym typeface="Pinyon Scrip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6"/>
          <p:cNvSpPr txBox="1"/>
          <p:nvPr/>
        </p:nvSpPr>
        <p:spPr>
          <a:xfrm>
            <a:off x="235175" y="4647525"/>
            <a:ext cx="23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 </a:t>
            </a:r>
            <a:r>
              <a:rPr lang="en" u="sng">
                <a:solidFill>
                  <a:schemeClr val="hlink"/>
                </a:solidFill>
                <a:hlinkClick r:id="rId3"/>
              </a:rPr>
              <a:t>FirstGlance.Jmol.Org</a:t>
            </a:r>
            <a:endParaRPr/>
          </a:p>
        </p:txBody>
      </p:sp>
      <p:sp>
        <p:nvSpPr>
          <p:cNvPr id="110" name="Google Shape;11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sp>
        <p:nvSpPr>
          <p:cNvPr id="111" name="Google Shape;111;p26"/>
          <p:cNvSpPr txBox="1"/>
          <p:nvPr>
            <p:ph idx="4294967295" type="subTitle"/>
          </p:nvPr>
        </p:nvSpPr>
        <p:spPr>
          <a:xfrm>
            <a:off x="5217650" y="454100"/>
            <a:ext cx="3735000" cy="15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800">
                <a:solidFill>
                  <a:srgbClr val="000000"/>
                </a:solidFill>
              </a:rPr>
              <a:t>Bacteriophage T4 cell-puncturing protein</a:t>
            </a:r>
            <a:r>
              <a:rPr lang="en">
                <a:solidFill>
                  <a:srgbClr val="000000"/>
                </a:solidFill>
              </a:rPr>
              <a:t> </a:t>
            </a:r>
            <a:r>
              <a:rPr lang="en" sz="2400">
                <a:solidFill>
                  <a:srgbClr val="000000"/>
                </a:solidFill>
              </a:rPr>
              <a:t>(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biological unit</a:t>
            </a:r>
            <a:r>
              <a:rPr lang="en" sz="2400">
                <a:solidFill>
                  <a:srgbClr val="000000"/>
                </a:solidFill>
              </a:rPr>
              <a:t> of </a:t>
            </a:r>
            <a:r>
              <a:rPr lang="en" sz="2400" u="sng">
                <a:solidFill>
                  <a:schemeClr val="hlink"/>
                </a:solidFill>
                <a:hlinkClick r:id="rId5"/>
              </a:rPr>
              <a:t>1k28</a:t>
            </a:r>
            <a:r>
              <a:rPr lang="en" sz="2400">
                <a:solidFill>
                  <a:srgbClr val="000000"/>
                </a:solidFill>
              </a:rPr>
              <a:t>)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12" name="Google Shape;112;p26"/>
          <p:cNvSpPr txBox="1"/>
          <p:nvPr/>
        </p:nvSpPr>
        <p:spPr>
          <a:xfrm>
            <a:off x="5426700" y="2029700"/>
            <a:ext cx="3466200" cy="25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</a:t>
            </a:r>
            <a:r>
              <a:rPr lang="en" sz="1800"/>
              <a:t>ach of the 6 chains is given a different color.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Version 4 of FirstGlance automatically constructs and shows </a:t>
            </a:r>
            <a:r>
              <a:rPr lang="en" sz="1800" u="sng">
                <a:solidFill>
                  <a:schemeClr val="hlink"/>
                </a:solidFill>
                <a:hlinkClick r:id="rId6"/>
              </a:rPr>
              <a:t>biological unit</a:t>
            </a:r>
            <a:r>
              <a:rPr lang="en" sz="1800"/>
              <a:t> 1. Here, it contains 3 copies of the </a:t>
            </a:r>
            <a:r>
              <a:rPr lang="en" sz="1800" u="sng">
                <a:solidFill>
                  <a:schemeClr val="hlink"/>
                </a:solidFill>
                <a:hlinkClick r:id="rId7"/>
              </a:rPr>
              <a:t>asymmetric unit</a:t>
            </a:r>
            <a:r>
              <a:rPr lang="en" sz="1800"/>
              <a:t>.</a:t>
            </a:r>
            <a:endParaRPr sz="1800"/>
          </a:p>
        </p:txBody>
      </p:sp>
      <p:pic>
        <p:nvPicPr>
          <p:cNvPr id="113" name="Google Shape;113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5725" y="2446263"/>
            <a:ext cx="4373884" cy="211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4063" y="454100"/>
            <a:ext cx="4437210" cy="2141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7"/>
          <p:cNvSpPr txBox="1"/>
          <p:nvPr/>
        </p:nvSpPr>
        <p:spPr>
          <a:xfrm>
            <a:off x="235175" y="4647525"/>
            <a:ext cx="23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 </a:t>
            </a:r>
            <a:r>
              <a:rPr lang="en" u="sng">
                <a:solidFill>
                  <a:schemeClr val="hlink"/>
                </a:solidFill>
                <a:hlinkClick r:id="rId3"/>
              </a:rPr>
              <a:t>FirstGlance.Jmol.Org</a:t>
            </a:r>
            <a:endParaRPr/>
          </a:p>
        </p:txBody>
      </p:sp>
      <p:sp>
        <p:nvSpPr>
          <p:cNvPr id="120" name="Google Shape;120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sp>
        <p:nvSpPr>
          <p:cNvPr id="121" name="Google Shape;121;p27"/>
          <p:cNvSpPr txBox="1"/>
          <p:nvPr/>
        </p:nvSpPr>
        <p:spPr>
          <a:xfrm>
            <a:off x="2416667" y="4652774"/>
            <a:ext cx="53382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</a:t>
            </a:r>
            <a:r>
              <a:rPr lang="en" u="sng">
                <a:solidFill>
                  <a:schemeClr val="hlink"/>
                </a:solidFill>
                <a:hlinkClick r:id="rId4"/>
              </a:rPr>
              <a:t>AlphaFold</a:t>
            </a:r>
            <a:r>
              <a:rPr lang="en"/>
              <a:t>.</a:t>
            </a:r>
            <a:endParaRPr/>
          </a:p>
        </p:txBody>
      </p:sp>
      <p:pic>
        <p:nvPicPr>
          <p:cNvPr id="122" name="Google Shape;122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175" y="228050"/>
            <a:ext cx="2469118" cy="4347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27"/>
          <p:cNvSpPr txBox="1"/>
          <p:nvPr/>
        </p:nvSpPr>
        <p:spPr>
          <a:xfrm>
            <a:off x="2856700" y="269225"/>
            <a:ext cx="5944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 u="sng">
                <a:solidFill>
                  <a:schemeClr val="hlink"/>
                </a:solidFill>
                <a:hlinkClick r:id="rId6"/>
              </a:rPr>
              <a:t>AlphaFold</a:t>
            </a:r>
            <a:r>
              <a:rPr b="1" lang="en" sz="1800"/>
              <a:t> </a:t>
            </a:r>
            <a:r>
              <a:rPr lang="en" sz="1800"/>
              <a:t>has </a:t>
            </a:r>
            <a:r>
              <a:rPr lang="en" sz="1800" u="sng">
                <a:solidFill>
                  <a:schemeClr val="hlink"/>
                </a:solidFill>
                <a:hlinkClick r:id="rId7"/>
              </a:rPr>
              <a:t>proven remarkable success in accurate predictions of protein structures from sequences</a:t>
            </a:r>
            <a:r>
              <a:rPr lang="en" sz="1800"/>
              <a:t>. FirstGlance automatically colors such predictions by the </a:t>
            </a:r>
            <a:r>
              <a:rPr lang="en" sz="1800"/>
              <a:t>reliabilities</a:t>
            </a:r>
            <a:r>
              <a:rPr lang="en" sz="1800"/>
              <a:t> estimated by AlphaFold.</a:t>
            </a:r>
            <a:endParaRPr sz="1800"/>
          </a:p>
        </p:txBody>
      </p:sp>
      <p:sp>
        <p:nvSpPr>
          <p:cNvPr id="124" name="Google Shape;124;p27"/>
          <p:cNvSpPr txBox="1"/>
          <p:nvPr/>
        </p:nvSpPr>
        <p:spPr>
          <a:xfrm>
            <a:off x="2923175" y="4058100"/>
            <a:ext cx="548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See </a:t>
            </a:r>
            <a:r>
              <a:rPr lang="en" sz="1800" u="sng">
                <a:solidFill>
                  <a:schemeClr val="hlink"/>
                </a:solidFill>
                <a:hlinkClick r:id="rId8"/>
              </a:rPr>
              <a:t>How to predict structures with AlphaFold</a:t>
            </a:r>
            <a:r>
              <a:rPr lang="en" sz="1800"/>
              <a:t>.</a:t>
            </a:r>
            <a:endParaRPr sz="1800"/>
          </a:p>
        </p:txBody>
      </p:sp>
      <p:pic>
        <p:nvPicPr>
          <p:cNvPr id="125" name="Google Shape;125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23176" y="1912063"/>
            <a:ext cx="4158475" cy="179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8"/>
          <p:cNvSpPr txBox="1"/>
          <p:nvPr/>
        </p:nvSpPr>
        <p:spPr>
          <a:xfrm>
            <a:off x="235175" y="4647525"/>
            <a:ext cx="23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 </a:t>
            </a:r>
            <a:r>
              <a:rPr lang="en" u="sng">
                <a:solidFill>
                  <a:schemeClr val="hlink"/>
                </a:solidFill>
                <a:hlinkClick r:id="rId3"/>
              </a:rPr>
              <a:t>FirstGlance.Jmol.Org</a:t>
            </a:r>
            <a:endParaRPr/>
          </a:p>
        </p:txBody>
      </p:sp>
      <p:sp>
        <p:nvSpPr>
          <p:cNvPr id="131" name="Google Shape;13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sp>
        <p:nvSpPr>
          <p:cNvPr id="132" name="Google Shape;132;p28"/>
          <p:cNvSpPr txBox="1"/>
          <p:nvPr>
            <p:ph idx="4294967295" type="subTitle"/>
          </p:nvPr>
        </p:nvSpPr>
        <p:spPr>
          <a:xfrm>
            <a:off x="4021100" y="826200"/>
            <a:ext cx="4847100" cy="1714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Enolase, an enzyme in glycolysis (</a:t>
            </a:r>
            <a:r>
              <a:rPr lang="en" sz="2400" u="sng">
                <a:solidFill>
                  <a:schemeClr val="hlink"/>
                </a:solidFill>
                <a:hlinkClick r:id="rId4"/>
              </a:rPr>
              <a:t>4enl</a:t>
            </a:r>
            <a:r>
              <a:rPr lang="en" sz="2400">
                <a:solidFill>
                  <a:srgbClr val="000000"/>
                </a:solidFill>
              </a:rPr>
              <a:t>), showing </a:t>
            </a:r>
            <a:r>
              <a:rPr lang="en" sz="2400" u="sng">
                <a:solidFill>
                  <a:schemeClr val="hlink"/>
                </a:solidFill>
                <a:hlinkClick r:id="rId5"/>
              </a:rPr>
              <a:t>evolutionary conservation</a:t>
            </a:r>
            <a:r>
              <a:rPr lang="en" sz="2400">
                <a:solidFill>
                  <a:srgbClr val="000000"/>
                </a:solidFill>
              </a:rPr>
              <a:t> of the catalytic pocket.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133" name="Google Shape;133;p28"/>
          <p:cNvSpPr txBox="1"/>
          <p:nvPr/>
        </p:nvSpPr>
        <p:spPr>
          <a:xfrm>
            <a:off x="2464771" y="4640143"/>
            <a:ext cx="4847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</a:t>
            </a:r>
            <a:r>
              <a:rPr lang="en" u="sng">
                <a:solidFill>
                  <a:schemeClr val="hlink"/>
                </a:solidFill>
                <a:hlinkClick r:id="rId6"/>
              </a:rPr>
              <a:t>ConSurf</a:t>
            </a:r>
            <a:r>
              <a:rPr lang="en"/>
              <a:t> (Tel-Aviv University, Israel)</a:t>
            </a:r>
            <a:endParaRPr/>
          </a:p>
        </p:txBody>
      </p:sp>
      <p:pic>
        <p:nvPicPr>
          <p:cNvPr id="134" name="Google Shape;13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3371" y="2925396"/>
            <a:ext cx="3807300" cy="71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7225" y="696925"/>
            <a:ext cx="3211300" cy="343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9"/>
          <p:cNvSpPr txBox="1"/>
          <p:nvPr/>
        </p:nvSpPr>
        <p:spPr>
          <a:xfrm>
            <a:off x="235175" y="4647525"/>
            <a:ext cx="23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 </a:t>
            </a:r>
            <a:r>
              <a:rPr lang="en" u="sng">
                <a:solidFill>
                  <a:schemeClr val="hlink"/>
                </a:solidFill>
                <a:hlinkClick r:id="rId3"/>
              </a:rPr>
              <a:t>FirstGlance.Jmol.Org</a:t>
            </a:r>
            <a:endParaRPr/>
          </a:p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pic>
        <p:nvPicPr>
          <p:cNvPr id="142" name="Google Shape;14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025" y="339838"/>
            <a:ext cx="3539050" cy="429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29"/>
          <p:cNvSpPr txBox="1"/>
          <p:nvPr>
            <p:ph idx="4294967295" type="body"/>
          </p:nvPr>
        </p:nvSpPr>
        <p:spPr>
          <a:xfrm>
            <a:off x="4429900" y="407775"/>
            <a:ext cx="4402200" cy="41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000000"/>
                </a:solidFill>
              </a:rPr>
              <a:t>Nicotine bound to protein receptor</a:t>
            </a:r>
            <a:r>
              <a:rPr lang="en">
                <a:solidFill>
                  <a:srgbClr val="000000"/>
                </a:solidFill>
              </a:rPr>
              <a:t> (</a:t>
            </a:r>
            <a:r>
              <a:rPr lang="en" u="sng">
                <a:solidFill>
                  <a:schemeClr val="hlink"/>
                </a:solidFill>
                <a:hlinkClick r:id="rId5"/>
              </a:rPr>
              <a:t>1uw6</a:t>
            </a:r>
            <a:r>
              <a:rPr lang="en">
                <a:solidFill>
                  <a:srgbClr val="000000"/>
                </a:solidFill>
              </a:rPr>
              <a:t>).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Top: </a:t>
            </a:r>
            <a:r>
              <a:rPr lang="en">
                <a:solidFill>
                  <a:srgbClr val="FF00FF"/>
                </a:solidFill>
              </a:rPr>
              <a:t>Water</a:t>
            </a:r>
            <a:r>
              <a:rPr lang="en">
                <a:solidFill>
                  <a:srgbClr val="000000"/>
                </a:solidFill>
              </a:rPr>
              <a:t> bridge from </a:t>
            </a:r>
            <a:r>
              <a:rPr b="1" lang="en">
                <a:solidFill>
                  <a:srgbClr val="0000FF"/>
                </a:solidFill>
              </a:rPr>
              <a:t>N</a:t>
            </a:r>
            <a:r>
              <a:rPr lang="en">
                <a:solidFill>
                  <a:srgbClr val="000000"/>
                </a:solidFill>
              </a:rPr>
              <a:t> in nicotine to main chain </a:t>
            </a:r>
            <a:r>
              <a:rPr b="1" lang="en">
                <a:solidFill>
                  <a:srgbClr val="FF0000"/>
                </a:solidFill>
              </a:rPr>
              <a:t>O</a:t>
            </a:r>
            <a:r>
              <a:rPr lang="en">
                <a:solidFill>
                  <a:srgbClr val="000000"/>
                </a:solidFill>
              </a:rPr>
              <a:t> of Leu102.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000000"/>
                </a:solidFill>
              </a:rPr>
              <a:t>Bottom: </a:t>
            </a:r>
            <a:r>
              <a:rPr lang="en" u="sng">
                <a:solidFill>
                  <a:schemeClr val="hlink"/>
                </a:solidFill>
                <a:hlinkClick r:id="rId6"/>
              </a:rPr>
              <a:t>Cation-pi interaction</a:t>
            </a:r>
            <a:r>
              <a:rPr lang="en">
                <a:solidFill>
                  <a:srgbClr val="000000"/>
                </a:solidFill>
              </a:rPr>
              <a:t> (</a:t>
            </a:r>
            <a:r>
              <a:rPr b="1" lang="en">
                <a:solidFill>
                  <a:srgbClr val="0000FF"/>
                </a:solidFill>
              </a:rPr>
              <a:t>N</a:t>
            </a:r>
            <a:r>
              <a:rPr lang="en">
                <a:solidFill>
                  <a:srgbClr val="000000"/>
                </a:solidFill>
              </a:rPr>
              <a:t> in nicotine 4.59 Å from </a:t>
            </a:r>
            <a:r>
              <a:rPr lang="en">
                <a:solidFill>
                  <a:srgbClr val="666666"/>
                </a:solidFill>
              </a:rPr>
              <a:t>aromatic ring in Trp143</a:t>
            </a:r>
            <a:r>
              <a:rPr lang="en">
                <a:solidFill>
                  <a:srgbClr val="000000"/>
                </a:solidFill>
              </a:rPr>
              <a:t>), critical in nicotine addiction, responsible for millions of deaths annually.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144" name="Google Shape;144;p29"/>
          <p:cNvGrpSpPr/>
          <p:nvPr/>
        </p:nvGrpSpPr>
        <p:grpSpPr>
          <a:xfrm>
            <a:off x="734200" y="747350"/>
            <a:ext cx="1074900" cy="1097700"/>
            <a:chOff x="658000" y="366350"/>
            <a:chExt cx="1074900" cy="1097700"/>
          </a:xfrm>
        </p:grpSpPr>
        <p:cxnSp>
          <p:nvCxnSpPr>
            <p:cNvPr id="145" name="Google Shape;145;p29"/>
            <p:cNvCxnSpPr/>
            <p:nvPr/>
          </p:nvCxnSpPr>
          <p:spPr>
            <a:xfrm>
              <a:off x="1176975" y="759950"/>
              <a:ext cx="18600" cy="704100"/>
            </a:xfrm>
            <a:prstGeom prst="straightConnector1">
              <a:avLst/>
            </a:prstGeom>
            <a:noFill/>
            <a:ln cap="flat" cmpd="sng" w="38100">
              <a:solidFill>
                <a:srgbClr val="666666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146" name="Google Shape;146;p29"/>
            <p:cNvSpPr txBox="1"/>
            <p:nvPr/>
          </p:nvSpPr>
          <p:spPr>
            <a:xfrm>
              <a:off x="658000" y="366350"/>
              <a:ext cx="1074900" cy="39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rgbClr val="666666"/>
                  </a:solidFill>
                </a:rPr>
                <a:t>Nicotine</a:t>
              </a:r>
              <a:endParaRPr sz="1800">
                <a:solidFill>
                  <a:srgbClr val="666666"/>
                </a:solidFill>
              </a:endParaRPr>
            </a:p>
          </p:txBody>
        </p:sp>
      </p:grpSp>
      <p:sp>
        <p:nvSpPr>
          <p:cNvPr id="147" name="Google Shape;147;p29"/>
          <p:cNvSpPr txBox="1"/>
          <p:nvPr/>
        </p:nvSpPr>
        <p:spPr>
          <a:xfrm>
            <a:off x="2425941" y="4640143"/>
            <a:ext cx="5338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Tools, Contacts and Non-Covalent Interactions.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/>
          <p:nvPr/>
        </p:nvSpPr>
        <p:spPr>
          <a:xfrm>
            <a:off x="235175" y="4647525"/>
            <a:ext cx="23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 </a:t>
            </a:r>
            <a:r>
              <a:rPr lang="en" u="sng">
                <a:solidFill>
                  <a:schemeClr val="hlink"/>
                </a:solidFill>
                <a:hlinkClick r:id="rId3"/>
              </a:rPr>
              <a:t>FirstGlance.Jmol.Org</a:t>
            </a:r>
            <a:endParaRPr/>
          </a:p>
        </p:txBody>
      </p:sp>
      <p:sp>
        <p:nvSpPr>
          <p:cNvPr id="153" name="Google Shape;153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sp>
        <p:nvSpPr>
          <p:cNvPr id="154" name="Google Shape;154;p30"/>
          <p:cNvSpPr txBox="1"/>
          <p:nvPr>
            <p:ph idx="4294967295" type="body"/>
          </p:nvPr>
        </p:nvSpPr>
        <p:spPr>
          <a:xfrm>
            <a:off x="4435550" y="208550"/>
            <a:ext cx="4192500" cy="10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Human Papilloma Virus half-capsid: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55" name="Google Shape;15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375" y="329838"/>
            <a:ext cx="4143375" cy="42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30"/>
          <p:cNvSpPr txBox="1"/>
          <p:nvPr/>
        </p:nvSpPr>
        <p:spPr>
          <a:xfrm>
            <a:off x="4920375" y="1036550"/>
            <a:ext cx="3135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Biological Unit 1 of 5keq.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Colored by distance from the center.</a:t>
            </a:r>
            <a:endParaRPr/>
          </a:p>
        </p:txBody>
      </p:sp>
      <p:sp>
        <p:nvSpPr>
          <p:cNvPr id="157" name="Google Shape;157;p30"/>
          <p:cNvSpPr txBox="1"/>
          <p:nvPr/>
        </p:nvSpPr>
        <p:spPr>
          <a:xfrm>
            <a:off x="4482350" y="1575075"/>
            <a:ext cx="4469400" cy="26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Version 4 of FirstGlance automatically constructs and colors </a:t>
            </a:r>
            <a:r>
              <a:rPr lang="en" sz="18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biological unit</a:t>
            </a:r>
            <a:r>
              <a:rPr lang="en" sz="1800">
                <a:solidFill>
                  <a:schemeClr val="dk1"/>
                </a:solidFill>
              </a:rPr>
              <a:t> 1. Here, it contains 60 copies (360 chains) of the 6 chains in the </a:t>
            </a:r>
            <a:r>
              <a:rPr lang="en" sz="1800" u="sng">
                <a:solidFill>
                  <a:schemeClr val="accent5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asymmetric unit</a:t>
            </a:r>
            <a:r>
              <a:rPr lang="en" sz="1800"/>
              <a:t>.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/>
              <a:t>Large assemblies are automatically simplified by FirstGlance to improve visualization performance. Here, only every 7th alpha carbon is shown.</a:t>
            </a:r>
            <a:endParaRPr sz="1800"/>
          </a:p>
        </p:txBody>
      </p:sp>
      <p:sp>
        <p:nvSpPr>
          <p:cNvPr id="158" name="Google Shape;158;p30"/>
          <p:cNvSpPr txBox="1"/>
          <p:nvPr/>
        </p:nvSpPr>
        <p:spPr>
          <a:xfrm>
            <a:off x="4482350" y="4330000"/>
            <a:ext cx="4618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Version 4 shows a scale bar that resizes with zooming.</a:t>
            </a:r>
            <a:endParaRPr/>
          </a:p>
        </p:txBody>
      </p:sp>
      <p:sp>
        <p:nvSpPr>
          <p:cNvPr id="159" name="Google Shape;159;p30"/>
          <p:cNvSpPr txBox="1"/>
          <p:nvPr/>
        </p:nvSpPr>
        <p:spPr>
          <a:xfrm>
            <a:off x="2379450" y="245875"/>
            <a:ext cx="914400" cy="415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/>
              <a:t>100 Å</a:t>
            </a:r>
            <a:endParaRPr b="1" sz="15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1"/>
          <p:cNvSpPr txBox="1"/>
          <p:nvPr/>
        </p:nvSpPr>
        <p:spPr>
          <a:xfrm>
            <a:off x="235175" y="4647525"/>
            <a:ext cx="23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 </a:t>
            </a:r>
            <a:r>
              <a:rPr lang="en" u="sng">
                <a:solidFill>
                  <a:schemeClr val="hlink"/>
                </a:solidFill>
                <a:hlinkClick r:id="rId3"/>
              </a:rPr>
              <a:t>FirstGlance.Jmol.Org</a:t>
            </a:r>
            <a:endParaRPr/>
          </a:p>
        </p:txBody>
      </p:sp>
      <p:sp>
        <p:nvSpPr>
          <p:cNvPr id="165" name="Google Shape;16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sp>
        <p:nvSpPr>
          <p:cNvPr id="166" name="Google Shape;166;p31"/>
          <p:cNvSpPr txBox="1"/>
          <p:nvPr>
            <p:ph idx="4294967295" type="body"/>
          </p:nvPr>
        </p:nvSpPr>
        <p:spPr>
          <a:xfrm>
            <a:off x="2876100" y="189900"/>
            <a:ext cx="3391800" cy="54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400">
                <a:solidFill>
                  <a:srgbClr val="000000"/>
                </a:solidFill>
              </a:rPr>
              <a:t>Reov</a:t>
            </a:r>
            <a:r>
              <a:rPr lang="en" sz="2400">
                <a:solidFill>
                  <a:srgbClr val="000000"/>
                </a:solidFill>
              </a:rPr>
              <a:t>irus half-capsid</a:t>
            </a:r>
            <a:endParaRPr>
              <a:solidFill>
                <a:srgbClr val="000000"/>
              </a:solidFill>
            </a:endParaRPr>
          </a:p>
        </p:txBody>
      </p:sp>
      <p:grpSp>
        <p:nvGrpSpPr>
          <p:cNvPr id="167" name="Google Shape;167;p31"/>
          <p:cNvGrpSpPr/>
          <p:nvPr/>
        </p:nvGrpSpPr>
        <p:grpSpPr>
          <a:xfrm>
            <a:off x="3163200" y="838800"/>
            <a:ext cx="3050750" cy="4155900"/>
            <a:chOff x="3163200" y="915000"/>
            <a:chExt cx="3050750" cy="4155900"/>
          </a:xfrm>
        </p:grpSpPr>
        <p:sp>
          <p:nvSpPr>
            <p:cNvPr id="168" name="Google Shape;168;p31"/>
            <p:cNvSpPr/>
            <p:nvPr/>
          </p:nvSpPr>
          <p:spPr>
            <a:xfrm>
              <a:off x="3163200" y="1158450"/>
              <a:ext cx="457200" cy="252000"/>
            </a:xfrm>
            <a:prstGeom prst="leftArrow">
              <a:avLst>
                <a:gd fmla="val 34283" name="adj1"/>
                <a:gd fmla="val 50000" name="adj2"/>
              </a:avLst>
            </a:pr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0000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169" name="Google Shape;169;p31"/>
            <p:cNvSpPr txBox="1"/>
            <p:nvPr/>
          </p:nvSpPr>
          <p:spPr>
            <a:xfrm>
              <a:off x="3685725" y="915000"/>
              <a:ext cx="22581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Colored by distance from center.</a:t>
              </a:r>
              <a:endParaRPr sz="1800"/>
            </a:p>
          </p:txBody>
        </p:sp>
        <p:sp>
          <p:nvSpPr>
            <p:cNvPr id="170" name="Google Shape;170;p31"/>
            <p:cNvSpPr txBox="1"/>
            <p:nvPr/>
          </p:nvSpPr>
          <p:spPr>
            <a:xfrm>
              <a:off x="3928250" y="1653900"/>
              <a:ext cx="2258100" cy="129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/>
                <a:t>Each of 6 sequence-distinct </a:t>
              </a:r>
              <a:r>
                <a:rPr lang="en" sz="1800"/>
                <a:t>proteins</a:t>
              </a:r>
              <a:r>
                <a:rPr lang="en" sz="1800"/>
                <a:t> has a unique color.</a:t>
              </a:r>
              <a:endParaRPr sz="1800"/>
            </a:p>
          </p:txBody>
        </p:sp>
        <p:sp>
          <p:nvSpPr>
            <p:cNvPr id="171" name="Google Shape;171;p31"/>
            <p:cNvSpPr/>
            <p:nvPr/>
          </p:nvSpPr>
          <p:spPr>
            <a:xfrm flipH="1">
              <a:off x="5441025" y="1768061"/>
              <a:ext cx="502800" cy="252000"/>
            </a:xfrm>
            <a:prstGeom prst="leftArrow">
              <a:avLst>
                <a:gd fmla="val 34283" name="adj1"/>
                <a:gd fmla="val 50000" name="adj2"/>
              </a:avLst>
            </a:prstGeom>
            <a:solidFill>
              <a:schemeClr val="dk1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FF0000"/>
                </a:solidFill>
                <a:highlight>
                  <a:srgbClr val="FF0000"/>
                </a:highlight>
              </a:endParaRPr>
            </a:p>
          </p:txBody>
        </p:sp>
        <p:sp>
          <p:nvSpPr>
            <p:cNvPr id="172" name="Google Shape;172;p31"/>
            <p:cNvSpPr txBox="1"/>
            <p:nvPr/>
          </p:nvSpPr>
          <p:spPr>
            <a:xfrm>
              <a:off x="3265850" y="2946900"/>
              <a:ext cx="2948100" cy="212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Color schemes are applied with 1-click buttons in the </a:t>
              </a:r>
              <a:r>
                <a:rPr i="1" lang="en"/>
                <a:t>Solid View</a:t>
              </a:r>
              <a:r>
                <a:rPr lang="en"/>
                <a:t>.</a:t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Capsid is 112 MDa, diameter ~830 Å, thickness 165-225 Å, 1,620 chains, ~15 million atoms including hydrogen. Here: automatically simplified from ~1 million alpha carbons to only every 10th.</a:t>
              </a:r>
              <a:endParaRPr/>
            </a:p>
          </p:txBody>
        </p:sp>
      </p:grpSp>
      <p:pic>
        <p:nvPicPr>
          <p:cNvPr id="173" name="Google Shape;17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22700" y="524250"/>
            <a:ext cx="2880875" cy="38877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0100" y="524250"/>
            <a:ext cx="2880875" cy="388778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2"/>
          <p:cNvSpPr txBox="1"/>
          <p:nvPr/>
        </p:nvSpPr>
        <p:spPr>
          <a:xfrm>
            <a:off x="235175" y="4647525"/>
            <a:ext cx="23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2022 </a:t>
            </a:r>
            <a:r>
              <a:rPr lang="en" u="sng">
                <a:solidFill>
                  <a:schemeClr val="hlink"/>
                </a:solidFill>
                <a:hlinkClick r:id="rId3"/>
              </a:rPr>
              <a:t>FirstGlance.Jmol.Org</a:t>
            </a:r>
            <a:endParaRPr/>
          </a:p>
        </p:txBody>
      </p:sp>
      <p:sp>
        <p:nvSpPr>
          <p:cNvPr id="180" name="Google Shape;180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grpSp>
        <p:nvGrpSpPr>
          <p:cNvPr id="181" name="Google Shape;181;p32"/>
          <p:cNvGrpSpPr/>
          <p:nvPr/>
        </p:nvGrpSpPr>
        <p:grpSpPr>
          <a:xfrm>
            <a:off x="710675" y="1859525"/>
            <a:ext cx="7645625" cy="1266825"/>
            <a:chOff x="339025" y="833550"/>
            <a:chExt cx="7645625" cy="1266825"/>
          </a:xfrm>
        </p:grpSpPr>
        <p:pic>
          <p:nvPicPr>
            <p:cNvPr id="182" name="Google Shape;182;p3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968600" y="881175"/>
              <a:ext cx="1200150" cy="1171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3" name="Google Shape;183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596400" y="833550"/>
              <a:ext cx="1209675" cy="11620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4" name="Google Shape;184;p3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39025" y="833550"/>
              <a:ext cx="1285875" cy="1266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85;p3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879750" y="900213"/>
              <a:ext cx="1104900" cy="11334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86;p3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5307575" y="1033575"/>
              <a:ext cx="1219200" cy="76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7" name="Google Shape;187;p32"/>
          <p:cNvSpPr txBox="1"/>
          <p:nvPr/>
        </p:nvSpPr>
        <p:spPr>
          <a:xfrm>
            <a:off x="998500" y="3126350"/>
            <a:ext cx="77538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Polio              Eastern             Clathrin                  Vault                 Gas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                     Equine                Coat                  Eukaryotic         Vesicle</a:t>
            </a:r>
            <a:endParaRPr sz="18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                   Encephalitis                              Nanocompartment</a:t>
            </a:r>
            <a:endParaRPr sz="1800"/>
          </a:p>
        </p:txBody>
      </p:sp>
      <p:sp>
        <p:nvSpPr>
          <p:cNvPr id="188" name="Google Shape;188;p32"/>
          <p:cNvSpPr txBox="1"/>
          <p:nvPr/>
        </p:nvSpPr>
        <p:spPr>
          <a:xfrm>
            <a:off x="443238" y="364475"/>
            <a:ext cx="82575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Click This Link To See How To</a:t>
            </a:r>
            <a:endParaRPr sz="19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/>
              <a:t>Visualize and Measure These</a:t>
            </a:r>
            <a:endParaRPr sz="2700"/>
          </a:p>
        </p:txBody>
      </p:sp>
      <p:sp>
        <p:nvSpPr>
          <p:cNvPr id="189" name="Google Shape;189;p32"/>
          <p:cNvSpPr txBox="1"/>
          <p:nvPr/>
        </p:nvSpPr>
        <p:spPr>
          <a:xfrm>
            <a:off x="746638" y="1030075"/>
            <a:ext cx="8257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u="sng">
                <a:solidFill>
                  <a:schemeClr val="hlink"/>
                </a:solidFill>
                <a:hlinkClick r:id="rId9"/>
              </a:rPr>
              <a:t>Large Assemblies in FirstGlance in Jmol</a:t>
            </a:r>
            <a:endParaRPr sz="27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3"/>
          <p:cNvSpPr txBox="1"/>
          <p:nvPr/>
        </p:nvSpPr>
        <p:spPr>
          <a:xfrm>
            <a:off x="235175" y="4647525"/>
            <a:ext cx="238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2021 </a:t>
            </a:r>
            <a:r>
              <a:rPr lang="en" u="sng">
                <a:solidFill>
                  <a:schemeClr val="hlink"/>
                </a:solidFill>
                <a:hlinkClick r:id="rId3"/>
              </a:rPr>
              <a:t>FirstGlance.Jmol.Org</a:t>
            </a:r>
            <a:endParaRPr/>
          </a:p>
        </p:txBody>
      </p:sp>
      <p:sp>
        <p:nvSpPr>
          <p:cNvPr id="195" name="Google Shape;195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400"/>
              <a:t>‹#›</a:t>
            </a:fld>
            <a:endParaRPr sz="1400"/>
          </a:p>
        </p:txBody>
      </p:sp>
      <p:sp>
        <p:nvSpPr>
          <p:cNvPr id="196" name="Google Shape;196;p33"/>
          <p:cNvSpPr txBox="1"/>
          <p:nvPr>
            <p:ph idx="4294967295" type="body"/>
          </p:nvPr>
        </p:nvSpPr>
        <p:spPr>
          <a:xfrm>
            <a:off x="6039300" y="611650"/>
            <a:ext cx="2981700" cy="274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Potassium channel (1r3j) showing boundaries of lipid bilayer.</a:t>
            </a:r>
            <a:endParaRPr sz="3000">
              <a:solidFill>
                <a:srgbClr val="000000"/>
              </a:solidFill>
            </a:endParaRPr>
          </a:p>
        </p:txBody>
      </p:sp>
      <p:sp>
        <p:nvSpPr>
          <p:cNvPr id="197" name="Google Shape;197;p33"/>
          <p:cNvSpPr txBox="1"/>
          <p:nvPr/>
        </p:nvSpPr>
        <p:spPr>
          <a:xfrm>
            <a:off x="1389000" y="3614350"/>
            <a:ext cx="4365000" cy="79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0000"/>
                </a:solidFill>
              </a:rPr>
              <a:t>Outside boundary of lipid bilayer.</a:t>
            </a:r>
            <a:endParaRPr sz="1800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000FF"/>
                </a:solidFill>
              </a:rPr>
              <a:t>Inside boundary of lipid bilayer.</a:t>
            </a:r>
            <a:endParaRPr sz="1800">
              <a:solidFill>
                <a:srgbClr val="0000F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</p:txBody>
      </p:sp>
      <p:pic>
        <p:nvPicPr>
          <p:cNvPr id="198" name="Google Shape;19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96500" y="517450"/>
            <a:ext cx="2857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0963" y="536500"/>
            <a:ext cx="2828925" cy="2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53823" y="3839000"/>
            <a:ext cx="363600" cy="3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3"/>
          <p:cNvSpPr txBox="1"/>
          <p:nvPr/>
        </p:nvSpPr>
        <p:spPr>
          <a:xfrm>
            <a:off x="5601600" y="3816100"/>
            <a:ext cx="2493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Potassium ion.</a:t>
            </a:r>
            <a:endParaRPr/>
          </a:p>
        </p:txBody>
      </p:sp>
      <p:sp>
        <p:nvSpPr>
          <p:cNvPr id="202" name="Google Shape;202;p33"/>
          <p:cNvSpPr txBox="1"/>
          <p:nvPr/>
        </p:nvSpPr>
        <p:spPr>
          <a:xfrm>
            <a:off x="2404060" y="4640168"/>
            <a:ext cx="53382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with </a:t>
            </a:r>
            <a:r>
              <a:rPr lang="en" u="sng">
                <a:solidFill>
                  <a:schemeClr val="hlink"/>
                </a:solidFill>
                <a:hlinkClick r:id="rId7"/>
              </a:rPr>
              <a:t>Orientations of Proteins in Membranes</a:t>
            </a:r>
            <a:r>
              <a:rPr lang="en"/>
              <a:t> (Univ. Mich.)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